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Comfortaa Regular"/>
      <p:regular r:id="rId58"/>
      <p:bold r:id="rId59"/>
    </p:embeddedFont>
    <p:embeddedFont>
      <p:font typeface="Comfortaa"/>
      <p:regular r:id="rId60"/>
      <p:bold r:id="rId61"/>
    </p:embeddedFont>
    <p:embeddedFont>
      <p:font typeface="Montserrat Thin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Thin-regular.fntdata"/><Relationship Id="rId61" Type="http://schemas.openxmlformats.org/officeDocument/2006/relationships/font" Target="fonts/Comfortaa-bold.fntdata"/><Relationship Id="rId20" Type="http://schemas.openxmlformats.org/officeDocument/2006/relationships/slide" Target="slides/slide15.xml"/><Relationship Id="rId64" Type="http://schemas.openxmlformats.org/officeDocument/2006/relationships/font" Target="fonts/MontserratThin-italic.fntdata"/><Relationship Id="rId63" Type="http://schemas.openxmlformats.org/officeDocument/2006/relationships/font" Target="fonts/MontserratThin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MontserratThin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omforta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59" Type="http://schemas.openxmlformats.org/officeDocument/2006/relationships/font" Target="fonts/ComfortaaRegular-bold.fntdata"/><Relationship Id="rId14" Type="http://schemas.openxmlformats.org/officeDocument/2006/relationships/slide" Target="slides/slide9.xml"/><Relationship Id="rId58" Type="http://schemas.openxmlformats.org/officeDocument/2006/relationships/font" Target="fonts/ComfortaaRegula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fa305e5c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fa305e5c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089dda70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089dda70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ee3514bb6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ee3514bb6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089dda7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089dda7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847892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847892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089dda70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089dda7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8478925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8478925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e3514bb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e3514bb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8478925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847892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089dda70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089dda70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ed386211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ed386211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89dda7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89dda7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ed3862119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ed3862119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089dda70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089dda70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8c9cd549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38c9cd549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ed3862119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ed3862119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ed3862119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ed3862119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ee3514bb6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ee3514bb6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089dda70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089dda70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089dda70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089dda70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38478925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38478925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089dda70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089dda70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ed38621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ed38621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Cr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8c9cd54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8c9cd54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ee3514bb6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ee3514bb6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ee3514bb6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ee3514bb6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ee3514bb6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ee3514bb6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ee3514bb6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ee3514bb6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Or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ee3514bb6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ee3514bb6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Or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ee3514bb6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ee3514bb6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Or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ee3514bb6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ee3514bb6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Or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089dda70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089dda70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fa305e5c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fa305e5c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089dda70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089dda70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Cr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089dda70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089dda70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8c9cd54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38c9cd54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089dda70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089dda70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09148909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09148909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fa305e5ce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fa305e5ce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fa305e5c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fa305e5c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089dda70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089dda70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8c9cd54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8c9cd54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8c9cd54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8c9cd54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8478925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8478925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Relationship Id="rId4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hyperlink" Target="https://invis.io/JKNA04Q3Y7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2" cy="53223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7850" y="3895850"/>
            <a:ext cx="54891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Presentación Final</a:t>
            </a:r>
            <a:br>
              <a:rPr b="1" lang="en-GB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2400">
                <a:solidFill>
                  <a:srgbClr val="FFFFFF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Random Team</a:t>
            </a:r>
            <a:endParaRPr sz="2400">
              <a:solidFill>
                <a:srgbClr val="FFFF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048" y="327100"/>
            <a:ext cx="2548749" cy="2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068" y="327100"/>
            <a:ext cx="1665384" cy="2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729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idx="4294967295" type="title"/>
          </p:nvPr>
        </p:nvSpPr>
        <p:spPr>
          <a:xfrm>
            <a:off x="2311050" y="2380050"/>
            <a:ext cx="45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Benchmark</a:t>
            </a: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249" y="4731425"/>
            <a:ext cx="1874849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4" y="4782750"/>
            <a:ext cx="1225112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00" y="10704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>
            <p:ph idx="4294967295" type="title"/>
          </p:nvPr>
        </p:nvSpPr>
        <p:spPr>
          <a:xfrm>
            <a:off x="50100" y="80049"/>
            <a:ext cx="45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Contexto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273100" y="1519500"/>
            <a:ext cx="2785500" cy="2105400"/>
          </a:xfrm>
          <a:prstGeom prst="rect">
            <a:avLst/>
          </a:prstGeom>
          <a:solidFill>
            <a:srgbClr val="BB72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Benchmark - Principales hallazgos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273100" y="3624900"/>
            <a:ext cx="2785500" cy="1052700"/>
          </a:xfrm>
          <a:prstGeom prst="rect">
            <a:avLst/>
          </a:prstGeom>
          <a:solidFill>
            <a:srgbClr val="965B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479350" y="3751075"/>
            <a:ext cx="2373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Todos ofrecen distintos canales</a:t>
            </a:r>
            <a:endParaRPr b="1" sz="1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 contacto</a:t>
            </a:r>
            <a:endParaRPr b="1" sz="1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479350" y="1752288"/>
            <a:ext cx="23730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En general, los sitios web analizados son ordenados, con información clara y fáciles de navegar</a:t>
            </a:r>
            <a:endParaRPr b="1"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375" y="1100801"/>
            <a:ext cx="4862399" cy="2548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8" name="Google Shape;188;p23"/>
          <p:cNvCxnSpPr/>
          <p:nvPr/>
        </p:nvCxnSpPr>
        <p:spPr>
          <a:xfrm>
            <a:off x="2852375" y="2374213"/>
            <a:ext cx="13872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125" y="4272280"/>
            <a:ext cx="5282650" cy="405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0" name="Google Shape;190;p23"/>
          <p:cNvCxnSpPr>
            <a:endCxn id="189" idx="0"/>
          </p:cNvCxnSpPr>
          <p:nvPr/>
        </p:nvCxnSpPr>
        <p:spPr>
          <a:xfrm>
            <a:off x="2971950" y="3960280"/>
            <a:ext cx="3232500" cy="312000"/>
          </a:xfrm>
          <a:prstGeom prst="curved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BA67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idx="4294967295" type="title"/>
          </p:nvPr>
        </p:nvSpPr>
        <p:spPr>
          <a:xfrm>
            <a:off x="2249450" y="1999050"/>
            <a:ext cx="45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Stakeholders y Brief</a:t>
            </a:r>
            <a:b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249" y="4731425"/>
            <a:ext cx="1874849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4" y="4782750"/>
            <a:ext cx="1225112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00" y="7798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 txBox="1"/>
          <p:nvPr>
            <p:ph idx="4294967295" type="title"/>
          </p:nvPr>
        </p:nvSpPr>
        <p:spPr>
          <a:xfrm>
            <a:off x="50100" y="80049"/>
            <a:ext cx="45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Contexto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Entrevista con Stakeholders y Brief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00" y="1304909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2221375" y="1110384"/>
            <a:ext cx="3000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Necesitamos vender 500 mil pólizas de seguro de viaje</a:t>
            </a: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5299725" y="1110384"/>
            <a:ext cx="3000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Necesitamos potenciar la marca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2221375" y="2024784"/>
            <a:ext cx="3000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Se debe priorizar la solución Desktop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5299725" y="2133984"/>
            <a:ext cx="3000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Necesitamos el email de los usuarios para poder enviar campañas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2221375" y="3142916"/>
            <a:ext cx="3000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Se apunta a personas mayores de 30 y menores de 40 años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5299725" y="3252116"/>
            <a:ext cx="3000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Queremos que el lenguaje de comunicación sea respetuoso y cercano, amigable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4D358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idx="4294967295" type="title"/>
          </p:nvPr>
        </p:nvSpPr>
        <p:spPr>
          <a:xfrm>
            <a:off x="2940025" y="2380050"/>
            <a:ext cx="45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Usuarios</a:t>
            </a: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249" y="4731425"/>
            <a:ext cx="1874849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4" y="4782750"/>
            <a:ext cx="1225112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725" y="10826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>
            <p:ph idx="4294967295" type="title"/>
          </p:nvPr>
        </p:nvSpPr>
        <p:spPr>
          <a:xfrm>
            <a:off x="50100" y="80049"/>
            <a:ext cx="45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Contexto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Perfiles Definidos - Se definen 2 perfiles: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00" y="1010250"/>
            <a:ext cx="1864650" cy="17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50" y="3042325"/>
            <a:ext cx="1590625" cy="15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2835675" y="1570500"/>
            <a:ext cx="57267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25-35 años, solter@s, son independientes, trabajan, usuario digital avanzado, viajan 2-3 veces al año solos o con amigos. Usualmente pierde objetos importantes en sus viajes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2905500" y="3881750"/>
            <a:ext cx="53079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30-40 años, con pareja e hijos (pequeños), trabajan, viajan 1 vez al año, poco tiempo disponible para cotizar seguros, usuario digital avanzado, prefiere usar el computador de escritorio</a:t>
            </a:r>
            <a:b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sz="1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Entrevistas con usuarios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3531675" y="1074925"/>
            <a:ext cx="43932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Entrevistamos a </a:t>
            </a: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usuarios 5 de cada perfil,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usando la luffa APP para llevar un registro de la entrevista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3531675" y="1997775"/>
            <a:ext cx="50307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siguiente información fue recolectada durante el estudio: </a:t>
            </a:r>
            <a:b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Grabación de audio de los participantes</a:t>
            </a:r>
            <a:b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Notas de la entrevista</a:t>
            </a:r>
            <a:b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Fotografías de los participantes </a:t>
            </a:r>
            <a:b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3531675" y="3439475"/>
            <a:ext cx="4517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 principales temas de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interés en la entrevista fueron: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Experiencia, Fuentes de información, Compras online, Información general</a:t>
            </a:r>
            <a:b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75" y="1227325"/>
            <a:ext cx="2003625" cy="19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2197100" y="1106700"/>
            <a:ext cx="66615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Al cotizar,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- Los usuarios están interesados en recibir una </a:t>
            </a:r>
            <a: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recomendación del seguro de viaje</a:t>
            </a: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que más se adapte a sus necesidades.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- Es importante mostrar </a:t>
            </a:r>
            <a: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experiencias de otros usuarios.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2246900" y="2448550"/>
            <a:ext cx="66615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Previo al pago,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- A los usuarios les interesa conocer el proceso que deben llevar a cabo para cobrar el seguro en caso de siniestro.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- A los usuarios les interesa saber los detalles de la cobertura.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2246900" y="3933700"/>
            <a:ext cx="6227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Del HOME,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- A los usuarios les interesa tener un medio digital para denunciar un siniestro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- Brinda confianza tener distintos canales de atención al cliente (correo, callcenter, chat con ejecutivo.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00" y="850738"/>
            <a:ext cx="869950" cy="8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75" y="2136800"/>
            <a:ext cx="869950" cy="8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050" y="3422850"/>
            <a:ext cx="818600" cy="8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7050"/>
            <a:ext cx="5167549" cy="387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224" y="142125"/>
            <a:ext cx="3671649" cy="275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949" y="3048262"/>
            <a:ext cx="2590451" cy="1942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Personas -  Heavy user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5461650" y="2057125"/>
            <a:ext cx="1624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88" y="722575"/>
            <a:ext cx="7310624" cy="42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4D358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4294967295" type="title"/>
          </p:nvPr>
        </p:nvSpPr>
        <p:spPr>
          <a:xfrm>
            <a:off x="2435700" y="2388325"/>
            <a:ext cx="42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Metodología</a:t>
            </a: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249" y="4731425"/>
            <a:ext cx="1874849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4" y="4782750"/>
            <a:ext cx="1225112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750" y="1337333"/>
            <a:ext cx="884500" cy="8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Personas - casual user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5461650" y="2057125"/>
            <a:ext cx="1624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21" y="753275"/>
            <a:ext cx="7218559" cy="42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CAD0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idx="4294967295" type="title"/>
          </p:nvPr>
        </p:nvSpPr>
        <p:spPr>
          <a:xfrm>
            <a:off x="1863150" y="2083925"/>
            <a:ext cx="52041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Arquitectura de la información</a:t>
            </a: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249" y="4731425"/>
            <a:ext cx="1874849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4" y="4782750"/>
            <a:ext cx="1225112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7000" y="864724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>
            <p:ph idx="4294967295" type="title"/>
          </p:nvPr>
        </p:nvSpPr>
        <p:spPr>
          <a:xfrm>
            <a:off x="50100" y="80050"/>
            <a:ext cx="61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Rediseño del Producto y Prototipado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User Story Mapping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5461650" y="2057125"/>
            <a:ext cx="1624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6200"/>
            <a:ext cx="5636925" cy="4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5901375" y="706200"/>
            <a:ext cx="30633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MVP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enlace a página de seguro de viajes e información de CHUBB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Sección Seguro de Viajes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información relevante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Cotización: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Filtros de destino(s), fechas inicio/fin, presupuesto e integrantes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Visualizar resumen: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confirmar precio final y opción compra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Comprar: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Agregar al carrito, formulario de asegurados y titular, medios de pago digital (webpay y tarjetas de crédito)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-"/>
            </a:pPr>
            <a:r>
              <a:rPr b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Confirmación compra: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Visualizar comprobante de pago, enviar al mail, finalizar transacción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5992300" y="4238400"/>
            <a:ext cx="30633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 este MVP se intenta cubrir la necesidad del negocio y las hipótesis más importantes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4F7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5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Mapa de contenidos - Menu principal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5461650" y="2057125"/>
            <a:ext cx="1624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438" y="801800"/>
            <a:ext cx="7300923" cy="416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4F7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Mapa de contenidos - </a:t>
            </a: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Menús</a:t>
            </a: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secundarios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5461650" y="2057125"/>
            <a:ext cx="16245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00" y="879349"/>
            <a:ext cx="8329651" cy="31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50" y="3744325"/>
            <a:ext cx="8570498" cy="12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Sketching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8" name="Google Shape;3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50" y="1199125"/>
            <a:ext cx="253365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625" y="1197175"/>
            <a:ext cx="2533650" cy="331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200" y="1203388"/>
            <a:ext cx="2533650" cy="3306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8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Primeros wireframes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8260"/>
            <a:ext cx="3647025" cy="38762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520000" dist="19050">
              <a:srgbClr val="000000">
                <a:alpha val="50000"/>
              </a:srgbClr>
            </a:outerShdw>
          </a:effectLst>
        </p:spPr>
      </p:pic>
      <p:pic>
        <p:nvPicPr>
          <p:cNvPr id="328" name="Google Shape;3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898" y="958249"/>
            <a:ext cx="5103000" cy="1071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7294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idx="4294967295" type="title"/>
          </p:nvPr>
        </p:nvSpPr>
        <p:spPr>
          <a:xfrm>
            <a:off x="1581100" y="2380050"/>
            <a:ext cx="576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Pruebas de Usabilidad</a:t>
            </a: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249" y="4731425"/>
            <a:ext cx="1874849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4" y="4782750"/>
            <a:ext cx="1225112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200" y="10764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>
            <p:ph idx="4294967295" type="title"/>
          </p:nvPr>
        </p:nvSpPr>
        <p:spPr>
          <a:xfrm>
            <a:off x="50100" y="80049"/>
            <a:ext cx="45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Validación del Producto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0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Pruebas de Usabilidad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4" name="Google Shape;344;p40"/>
          <p:cNvSpPr txBox="1"/>
          <p:nvPr/>
        </p:nvSpPr>
        <p:spPr>
          <a:xfrm>
            <a:off x="657050" y="921350"/>
            <a:ext cx="7300800" cy="4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Validar la navegación del nuevo flujo de cotización y compra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Estudio de tipo test guerrilla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realizan 3 entrevistas por cada perfil buscado. Se realizan preguntas filtros para seleccionar a los candidatos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cuenta con un computador de escritorio y acceso a internet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reclutamiento se realiza en modo guerrilla, donde los miembros de Random Team entrevistan a 6 personas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tareas consisten en: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Ingresar a la página de seguros de viaje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ealizar la cotización de un seguro de viajes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Seleccionar una de las opciones recomendadas del cotizador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Comprar el seguro seleccionado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Procedimiento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solicita cada tarea situando al usuario en un contexto ficticio.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toman notas de los comentarios y de los puntos donde los usuarios tuvieron más problemas.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-GB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Finalmente, se realizan preguntas generales acerca de la navegación de cotización y compra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4D358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idx="4294967295" type="title"/>
          </p:nvPr>
        </p:nvSpPr>
        <p:spPr>
          <a:xfrm>
            <a:off x="2816825" y="2380075"/>
            <a:ext cx="45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Hallazgos</a:t>
            </a: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249" y="4731425"/>
            <a:ext cx="1874849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4" y="4782750"/>
            <a:ext cx="1225112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00" y="1018724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 txBox="1"/>
          <p:nvPr>
            <p:ph idx="4294967295" type="title"/>
          </p:nvPr>
        </p:nvSpPr>
        <p:spPr>
          <a:xfrm>
            <a:off x="50100" y="80049"/>
            <a:ext cx="45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Validación del Producto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169700" y="84250"/>
            <a:ext cx="28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Metodología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460" y="1022225"/>
            <a:ext cx="1983050" cy="18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222088" y="3012500"/>
            <a:ext cx="33138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Conocer el contexto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Realidad de la página actual, contexto negocio, conocimiento de los usuarios (contexto y necesidades)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110" y="980137"/>
            <a:ext cx="2299592" cy="19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921888" y="2636625"/>
            <a:ext cx="3000000" cy="18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Rediseño del Producto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Definición de funcionalidades y MVP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Escala utilizada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0" name="Google Shape;360;p42"/>
          <p:cNvSpPr txBox="1"/>
          <p:nvPr>
            <p:ph idx="1" type="body"/>
          </p:nvPr>
        </p:nvSpPr>
        <p:spPr>
          <a:xfrm>
            <a:off x="1944750" y="1093888"/>
            <a:ext cx="6444600" cy="3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2AC415"/>
                </a:solidFill>
                <a:latin typeface="Comfortaa"/>
                <a:ea typeface="Comfortaa"/>
                <a:cs typeface="Comfortaa"/>
                <a:sym typeface="Comfortaa"/>
              </a:rPr>
              <a:t>Impulsadores</a:t>
            </a:r>
            <a:endParaRPr b="1" sz="1400">
              <a:solidFill>
                <a:srgbClr val="2AC41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Elementos que ayudan a los usuarios a cumplir sus metas y pueden facilitar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el onboarding, la usabilidad y/o conversión.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1C232"/>
                </a:solidFill>
                <a:latin typeface="Comfortaa"/>
                <a:ea typeface="Comfortaa"/>
                <a:cs typeface="Comfortaa"/>
                <a:sym typeface="Comfortaa"/>
              </a:rPr>
              <a:t>Desorientadores</a:t>
            </a:r>
            <a:endParaRPr b="1" sz="1400">
              <a:solidFill>
                <a:srgbClr val="F1C23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Elementos que causan confusión o desconcierto pero no inhiben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el cumplimiento de las metas.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Inhibidores</a:t>
            </a:r>
            <a:endParaRPr b="1" sz="1400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Interacciones o componentes que desmotivan al usuario continuar con el flujo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la interacción con el sistema que no permiten al usuario lograr sus objetivos,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afectando fuertemente el cumplimiento de los objetivos del negocio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E03C52"/>
                </a:solidFill>
                <a:latin typeface="Comfortaa"/>
                <a:ea typeface="Comfortaa"/>
                <a:cs typeface="Comfortaa"/>
                <a:sym typeface="Comfortaa"/>
              </a:rPr>
              <a:t>Bloqueantes</a:t>
            </a:r>
            <a:endParaRPr b="1" sz="1400">
              <a:solidFill>
                <a:srgbClr val="E03C5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Interacciones o componentes que no permiten al usuario lograr sus objetivos,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"/>
                <a:ea typeface="Comfortaa"/>
                <a:cs typeface="Comfortaa"/>
                <a:sym typeface="Comfortaa"/>
              </a:rPr>
              <a:t>afectando fuertemente el cumplimiento de los objetivos del negocio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150" y="1017725"/>
            <a:ext cx="66675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1. </a:t>
            </a:r>
            <a:r>
              <a:rPr lang="en-GB" sz="2400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rPr>
              <a:t>Encontrar</a:t>
            </a:r>
            <a:r>
              <a:rPr lang="en-GB" sz="2400">
                <a:latin typeface="Comfortaa"/>
                <a:ea typeface="Comfortaa"/>
                <a:cs typeface="Comfortaa"/>
                <a:sym typeface="Comfortaa"/>
              </a:rPr>
              <a:t> la página del Seguro de Viajes [HOME]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7" name="Google Shape;3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388" y="1122226"/>
            <a:ext cx="6243225" cy="37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913" y="1534275"/>
            <a:ext cx="4644199" cy="27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/>
          <p:nvPr/>
        </p:nvSpPr>
        <p:spPr>
          <a:xfrm>
            <a:off x="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 txBox="1"/>
          <p:nvPr>
            <p:ph type="title"/>
          </p:nvPr>
        </p:nvSpPr>
        <p:spPr>
          <a:xfrm>
            <a:off x="1698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Hallazgos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225" y="2477050"/>
            <a:ext cx="4735975" cy="221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750" y="1022864"/>
            <a:ext cx="4530925" cy="117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4"/>
          <p:cNvSpPr/>
          <p:nvPr/>
        </p:nvSpPr>
        <p:spPr>
          <a:xfrm>
            <a:off x="7032075" y="1249950"/>
            <a:ext cx="1683300" cy="471900"/>
          </a:xfrm>
          <a:prstGeom prst="rect">
            <a:avLst/>
          </a:prstGeom>
          <a:noFill/>
          <a:ln cap="flat" cmpd="sng" w="38100">
            <a:solidFill>
              <a:srgbClr val="2AC4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>
            <a:off x="4796100" y="3151350"/>
            <a:ext cx="3608700" cy="773700"/>
          </a:xfrm>
          <a:prstGeom prst="rect">
            <a:avLst/>
          </a:prstGeom>
          <a:noFill/>
          <a:ln cap="flat" cmpd="sng" w="38100">
            <a:solidFill>
              <a:srgbClr val="2AC4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 rotWithShape="1">
          <a:blip r:embed="rId5">
            <a:alphaModFix/>
          </a:blip>
          <a:srcRect b="72579" l="0" r="0" t="-3820"/>
          <a:stretch/>
        </p:blipFill>
        <p:spPr>
          <a:xfrm>
            <a:off x="169800" y="781418"/>
            <a:ext cx="676275" cy="7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 rotWithShape="1">
          <a:blip r:embed="rId5">
            <a:alphaModFix/>
          </a:blip>
          <a:srcRect b="34540" l="0" r="0" t="34218"/>
          <a:stretch/>
        </p:blipFill>
        <p:spPr>
          <a:xfrm>
            <a:off x="169800" y="1555118"/>
            <a:ext cx="676275" cy="7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769875" y="922500"/>
            <a:ext cx="35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2AC415"/>
                </a:solidFill>
                <a:latin typeface="Comfortaa"/>
                <a:ea typeface="Comfortaa"/>
                <a:cs typeface="Comfortaa"/>
                <a:sym typeface="Comfortaa"/>
              </a:rPr>
              <a:t>MÚLTIPLES ACCESOS PARA DENUNCIAR UN SINIESTRO VISIBLES Y FÁCILES DE ACCESAR</a:t>
            </a:r>
            <a:endParaRPr b="1" sz="1100">
              <a:solidFill>
                <a:srgbClr val="2AC41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2" name="Google Shape;382;p44"/>
          <p:cNvSpPr txBox="1"/>
          <p:nvPr>
            <p:ph idx="1" type="body"/>
          </p:nvPr>
        </p:nvSpPr>
        <p:spPr>
          <a:xfrm>
            <a:off x="747850" y="1495200"/>
            <a:ext cx="35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F1C232"/>
                </a:solidFill>
                <a:latin typeface="Comfortaa"/>
                <a:ea typeface="Comfortaa"/>
                <a:cs typeface="Comfortaa"/>
                <a:sym typeface="Comfortaa"/>
              </a:rPr>
              <a:t>NO SE OFRECE INFORMACIÓN SOBRE MARCAS RECONOCIDAS QUE TRABAJEN CON CHUBB</a:t>
            </a:r>
            <a:endParaRPr b="1" sz="1100">
              <a:solidFill>
                <a:srgbClr val="F1C23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0" y="3984950"/>
            <a:ext cx="4454400" cy="899700"/>
          </a:xfrm>
          <a:prstGeom prst="snip1Rect">
            <a:avLst>
              <a:gd fmla="val 50000" name="adj"/>
            </a:avLst>
          </a:prstGeom>
          <a:solidFill>
            <a:srgbClr val="C4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4"/>
          <p:cNvSpPr txBox="1"/>
          <p:nvPr/>
        </p:nvSpPr>
        <p:spPr>
          <a:xfrm>
            <a:off x="326550" y="3586600"/>
            <a:ext cx="36516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 recomienda agregar junto a los testimonios un segmento que muestre las alianzas importantes de CHUBB a lo largo de su trayectoria</a:t>
            </a:r>
            <a:endParaRPr b="1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5" name="Google Shape;385;p44"/>
          <p:cNvSpPr/>
          <p:nvPr/>
        </p:nvSpPr>
        <p:spPr>
          <a:xfrm>
            <a:off x="1049550" y="2441325"/>
            <a:ext cx="2382600" cy="1288500"/>
          </a:xfrm>
          <a:prstGeom prst="wedgeRoundRectCallout">
            <a:avLst>
              <a:gd fmla="val 20871" name="adj1"/>
              <a:gd fmla="val -69789" name="adj2"/>
              <a:gd fmla="val 0" name="adj3"/>
            </a:avLst>
          </a:prstGeom>
          <a:solidFill>
            <a:srgbClr val="FFFFFF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/>
          <p:cNvSpPr txBox="1"/>
          <p:nvPr/>
        </p:nvSpPr>
        <p:spPr>
          <a:xfrm>
            <a:off x="412650" y="2582275"/>
            <a:ext cx="29214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68400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“Realmente no confío mucho en los testimonios, más que eso me gustaría ver qué marcas reconocidas han trabajado con esta empresa”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 txBox="1"/>
          <p:nvPr>
            <p:ph type="title"/>
          </p:nvPr>
        </p:nvSpPr>
        <p:spPr>
          <a:xfrm>
            <a:off x="226075" y="23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2. </a:t>
            </a:r>
            <a:r>
              <a:rPr lang="en-GB">
                <a:solidFill>
                  <a:srgbClr val="6FA8DC"/>
                </a:solidFill>
                <a:latin typeface="Comfortaa"/>
                <a:ea typeface="Comfortaa"/>
                <a:cs typeface="Comfortaa"/>
                <a:sym typeface="Comfortaa"/>
              </a:rPr>
              <a:t>Cotizar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 seguros de viajes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92" name="Google Shape;39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726" y="1122226"/>
            <a:ext cx="6243225" cy="37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5"/>
          <p:cNvPicPr preferRelativeResize="0"/>
          <p:nvPr/>
        </p:nvPicPr>
        <p:blipFill rotWithShape="1">
          <a:blip r:embed="rId4">
            <a:alphaModFix/>
          </a:blip>
          <a:srcRect b="4552" l="0" r="0" t="0"/>
          <a:stretch/>
        </p:blipFill>
        <p:spPr>
          <a:xfrm>
            <a:off x="2366275" y="1305225"/>
            <a:ext cx="4780125" cy="29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/>
          <p:nvPr/>
        </p:nvSpPr>
        <p:spPr>
          <a:xfrm>
            <a:off x="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6"/>
          <p:cNvSpPr txBox="1"/>
          <p:nvPr>
            <p:ph type="title"/>
          </p:nvPr>
        </p:nvSpPr>
        <p:spPr>
          <a:xfrm>
            <a:off x="1698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Hallazgos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0" name="Google Shape;4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00" y="854375"/>
            <a:ext cx="606679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650" y="854375"/>
            <a:ext cx="3866400" cy="245066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6"/>
          <p:cNvSpPr txBox="1"/>
          <p:nvPr/>
        </p:nvSpPr>
        <p:spPr>
          <a:xfrm>
            <a:off x="776475" y="852875"/>
            <a:ext cx="3866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EL PROCESO DE COMPLETACIÓN DE LOS FILTROS NO SE ENTIENDE CON CLARIDAD</a:t>
            </a:r>
            <a:endParaRPr b="1" sz="13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3" name="Google Shape;4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00" y="3116950"/>
            <a:ext cx="606679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6"/>
          <p:cNvSpPr txBox="1"/>
          <p:nvPr/>
        </p:nvSpPr>
        <p:spPr>
          <a:xfrm>
            <a:off x="776475" y="3039250"/>
            <a:ext cx="3866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EL CHECK PARA INDICAR QUE UN FILTRO FUE COMPLETADO Y PODER PASAR AL SIGUIENTE NO SE COMPRENDE</a:t>
            </a:r>
            <a:endParaRPr b="1" sz="13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5" name="Google Shape;405;p46"/>
          <p:cNvSpPr/>
          <p:nvPr/>
        </p:nvSpPr>
        <p:spPr>
          <a:xfrm>
            <a:off x="4642875" y="1318850"/>
            <a:ext cx="4107000" cy="1091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6"/>
          <p:cNvSpPr/>
          <p:nvPr/>
        </p:nvSpPr>
        <p:spPr>
          <a:xfrm>
            <a:off x="0" y="1671925"/>
            <a:ext cx="4454400" cy="899700"/>
          </a:xfrm>
          <a:prstGeom prst="snip1Rect">
            <a:avLst>
              <a:gd fmla="val 50000" name="adj"/>
            </a:avLst>
          </a:prstGeom>
          <a:solidFill>
            <a:srgbClr val="C4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6"/>
          <p:cNvSpPr txBox="1"/>
          <p:nvPr/>
        </p:nvSpPr>
        <p:spPr>
          <a:xfrm>
            <a:off x="326550" y="1257275"/>
            <a:ext cx="36516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 recomienda que los filtros se muestren desactivados al principio y que se activen en la medida de que el usuario los va completando</a:t>
            </a:r>
            <a:endParaRPr b="1"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8" name="Google Shape;40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649" y="2975300"/>
            <a:ext cx="1352031" cy="198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0725" y="852863"/>
            <a:ext cx="532325" cy="5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/>
          <p:nvPr/>
        </p:nvSpPr>
        <p:spPr>
          <a:xfrm>
            <a:off x="5405750" y="4517625"/>
            <a:ext cx="810300" cy="532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7950" y="3985313"/>
            <a:ext cx="532325" cy="5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6"/>
          <p:cNvSpPr/>
          <p:nvPr/>
        </p:nvSpPr>
        <p:spPr>
          <a:xfrm>
            <a:off x="0" y="3984950"/>
            <a:ext cx="4454400" cy="899700"/>
          </a:xfrm>
          <a:prstGeom prst="snip1Rect">
            <a:avLst>
              <a:gd fmla="val 50000" name="adj"/>
            </a:avLst>
          </a:prstGeom>
          <a:solidFill>
            <a:srgbClr val="C4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/>
        </p:nvSpPr>
        <p:spPr>
          <a:xfrm>
            <a:off x="326550" y="3586600"/>
            <a:ext cx="36516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 recomienda que el formulario de cada filtro tenga un botón “Siguiente”, al principio deshabilitado que al ingresar información mínima, se habilite.</a:t>
            </a:r>
            <a:endParaRPr b="1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/>
          <p:nvPr/>
        </p:nvSpPr>
        <p:spPr>
          <a:xfrm>
            <a:off x="0" y="3353625"/>
            <a:ext cx="4878300" cy="1288500"/>
          </a:xfrm>
          <a:prstGeom prst="snip1Rect">
            <a:avLst>
              <a:gd fmla="val 50000" name="adj"/>
            </a:avLst>
          </a:prstGeom>
          <a:solidFill>
            <a:srgbClr val="C4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7"/>
          <p:cNvSpPr/>
          <p:nvPr/>
        </p:nvSpPr>
        <p:spPr>
          <a:xfrm>
            <a:off x="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7"/>
          <p:cNvSpPr txBox="1"/>
          <p:nvPr>
            <p:ph type="title"/>
          </p:nvPr>
        </p:nvSpPr>
        <p:spPr>
          <a:xfrm>
            <a:off x="1698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Hallazgos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75" y="947500"/>
            <a:ext cx="606679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/>
          <p:nvPr/>
        </p:nvSpPr>
        <p:spPr>
          <a:xfrm>
            <a:off x="6896450" y="3834250"/>
            <a:ext cx="1030200" cy="3483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650" y="797175"/>
            <a:ext cx="2443760" cy="420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400" y="3761650"/>
            <a:ext cx="457875" cy="4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 txBox="1"/>
          <p:nvPr/>
        </p:nvSpPr>
        <p:spPr>
          <a:xfrm>
            <a:off x="450675" y="3166075"/>
            <a:ext cx="3651600" cy="19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 recomienda ubicar un botón junto a “Comprar Ahora”, con menor importancia que permita al usuario volver al cotizador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961250" y="332475"/>
            <a:ext cx="49065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NO HAY ELEMENTOS EN LA SECCIÓN “VER MÁS DETALLES” QUE PERMITAN VOLVER AL COTIZADOR</a:t>
            </a:r>
            <a:endParaRPr b="1" sz="1200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7" name="Google Shape;427;p47"/>
          <p:cNvSpPr/>
          <p:nvPr/>
        </p:nvSpPr>
        <p:spPr>
          <a:xfrm>
            <a:off x="3569925" y="1877575"/>
            <a:ext cx="2443800" cy="1288500"/>
          </a:xfrm>
          <a:prstGeom prst="wedgeRoundRectCallout">
            <a:avLst>
              <a:gd fmla="val 44053" name="adj1"/>
              <a:gd fmla="val 81372" name="adj2"/>
              <a:gd fmla="val 0" name="adj3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7"/>
          <p:cNvSpPr txBox="1"/>
          <p:nvPr/>
        </p:nvSpPr>
        <p:spPr>
          <a:xfrm>
            <a:off x="2969400" y="2016025"/>
            <a:ext cx="29214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68400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“¿Y si quiero volver atrás, cómo lo hago? No hay botón para volver, ¿Tengo que hacerlo con el back del navegador?”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9" name="Google Shape;429;p47"/>
          <p:cNvSpPr/>
          <p:nvPr/>
        </p:nvSpPr>
        <p:spPr>
          <a:xfrm>
            <a:off x="6153925" y="3621550"/>
            <a:ext cx="2629200" cy="773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>
            <p:ph type="title"/>
          </p:nvPr>
        </p:nvSpPr>
        <p:spPr>
          <a:xfrm>
            <a:off x="264600" y="25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3. </a:t>
            </a:r>
            <a:r>
              <a:rPr lang="en-GB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rPr>
              <a:t>Comprar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 un seguro de viajes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35" name="Google Shape;4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388" y="1151326"/>
            <a:ext cx="6243225" cy="37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512" y="1383025"/>
            <a:ext cx="3940999" cy="29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200" y="782400"/>
            <a:ext cx="4204222" cy="42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9"/>
          <p:cNvSpPr/>
          <p:nvPr/>
        </p:nvSpPr>
        <p:spPr>
          <a:xfrm>
            <a:off x="2363825" y="1921525"/>
            <a:ext cx="2382600" cy="1288500"/>
          </a:xfrm>
          <a:prstGeom prst="wedgeRoundRectCallout">
            <a:avLst>
              <a:gd fmla="val 69370" name="adj1"/>
              <a:gd fmla="val -42672" name="adj2"/>
              <a:gd fmla="val 0" name="adj3"/>
            </a:avLst>
          </a:prstGeom>
          <a:solidFill>
            <a:srgbClr val="FFFFFF"/>
          </a:solidFill>
          <a:ln cap="flat" cmpd="sng" w="19050">
            <a:solidFill>
              <a:srgbClr val="E03C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9"/>
          <p:cNvSpPr/>
          <p:nvPr/>
        </p:nvSpPr>
        <p:spPr>
          <a:xfrm>
            <a:off x="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9"/>
          <p:cNvSpPr txBox="1"/>
          <p:nvPr>
            <p:ph type="title"/>
          </p:nvPr>
        </p:nvSpPr>
        <p:spPr>
          <a:xfrm>
            <a:off x="1698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Hallazgos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45" name="Google Shape;445;p49"/>
          <p:cNvPicPr preferRelativeResize="0"/>
          <p:nvPr/>
        </p:nvPicPr>
        <p:blipFill rotWithShape="1">
          <a:blip r:embed="rId4">
            <a:alphaModFix/>
          </a:blip>
          <a:srcRect b="0" l="0" r="0" t="77580"/>
          <a:stretch/>
        </p:blipFill>
        <p:spPr>
          <a:xfrm>
            <a:off x="123050" y="740400"/>
            <a:ext cx="666750" cy="8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/>
          <p:nvPr/>
        </p:nvSpPr>
        <p:spPr>
          <a:xfrm>
            <a:off x="5286775" y="1465150"/>
            <a:ext cx="2629200" cy="773700"/>
          </a:xfrm>
          <a:prstGeom prst="rect">
            <a:avLst/>
          </a:prstGeom>
          <a:noFill/>
          <a:ln cap="flat" cmpd="sng" w="38100">
            <a:solidFill>
              <a:srgbClr val="E03C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7200" y="1585838"/>
            <a:ext cx="532325" cy="5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 txBox="1"/>
          <p:nvPr/>
        </p:nvSpPr>
        <p:spPr>
          <a:xfrm>
            <a:off x="1726925" y="2062475"/>
            <a:ext cx="29214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68400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“En la sección de comprar, en ninguna parte está el detalle del plan que estoy comprando, y si olvidé revisar algo o quiero volver a leerlo antes de pagar no tengo esa opción.”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49"/>
          <p:cNvSpPr/>
          <p:nvPr/>
        </p:nvSpPr>
        <p:spPr>
          <a:xfrm>
            <a:off x="0" y="3353625"/>
            <a:ext cx="4878300" cy="1288500"/>
          </a:xfrm>
          <a:prstGeom prst="snip1Rect">
            <a:avLst>
              <a:gd fmla="val 50000" name="adj"/>
            </a:avLst>
          </a:prstGeom>
          <a:solidFill>
            <a:srgbClr val="C4D3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9"/>
          <p:cNvSpPr txBox="1"/>
          <p:nvPr/>
        </p:nvSpPr>
        <p:spPr>
          <a:xfrm>
            <a:off x="499775" y="3494100"/>
            <a:ext cx="36627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 recomienda ofrecer una información general en esta sección y agregar botones para descargar detalle del producto y enviar detalle al correo en la sección “Producto”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51" name="Google Shape;451;p49"/>
          <p:cNvSpPr txBox="1"/>
          <p:nvPr/>
        </p:nvSpPr>
        <p:spPr>
          <a:xfrm>
            <a:off x="713600" y="915450"/>
            <a:ext cx="36627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E03C52"/>
                </a:solidFill>
                <a:latin typeface="Comfortaa"/>
                <a:ea typeface="Comfortaa"/>
                <a:cs typeface="Comfortaa"/>
                <a:sym typeface="Comfortaa"/>
              </a:rPr>
              <a:t>NO HAY INFORMACIÓN DEL SEGURO EN LA SECCIÓN “COMPRAR”</a:t>
            </a:r>
            <a:endParaRPr b="1" sz="1200">
              <a:solidFill>
                <a:srgbClr val="E03C5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CAD0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idx="4294967295" type="title"/>
          </p:nvPr>
        </p:nvSpPr>
        <p:spPr>
          <a:xfrm>
            <a:off x="1863150" y="2083925"/>
            <a:ext cx="5204100" cy="20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Prototipo</a:t>
            </a: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Final</a:t>
            </a: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57" name="Google Shape;4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249" y="4731425"/>
            <a:ext cx="1874849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4" y="4782750"/>
            <a:ext cx="1225112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7000" y="864724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/>
          <p:nvPr/>
        </p:nvSpPr>
        <p:spPr>
          <a:xfrm>
            <a:off x="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1"/>
          <p:cNvSpPr txBox="1"/>
          <p:nvPr>
            <p:ph type="title"/>
          </p:nvPr>
        </p:nvSpPr>
        <p:spPr>
          <a:xfrm>
            <a:off x="1698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Prototipo Final Corregido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66" name="Google Shape;4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726" y="874217"/>
            <a:ext cx="6243225" cy="37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238" y="1315366"/>
            <a:ext cx="4644199" cy="27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1"/>
          <p:cNvSpPr txBox="1"/>
          <p:nvPr/>
        </p:nvSpPr>
        <p:spPr>
          <a:xfrm>
            <a:off x="3367525" y="4512091"/>
            <a:ext cx="3000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https://invis.io/JKNA04Q3Y7S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1277092" y="3046875"/>
            <a:ext cx="30000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Prototipado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Mapa de contenidos, sketching, wireframe, mockup y prototipo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866692" y="2798325"/>
            <a:ext cx="30000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Validación del Producto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Prueba de Usabilidad e informe de hallazgos</a:t>
            </a:r>
            <a:endParaRPr sz="1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13434" t="0"/>
          <a:stretch/>
        </p:blipFill>
        <p:spPr>
          <a:xfrm>
            <a:off x="1869199" y="1071200"/>
            <a:ext cx="1815800" cy="17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6829" r="0" t="0"/>
          <a:stretch/>
        </p:blipFill>
        <p:spPr>
          <a:xfrm>
            <a:off x="5484025" y="1071200"/>
            <a:ext cx="1765350" cy="17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169700" y="84250"/>
            <a:ext cx="28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Metodología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7294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idx="4294967295" type="title"/>
          </p:nvPr>
        </p:nvSpPr>
        <p:spPr>
          <a:xfrm>
            <a:off x="1581100" y="2380050"/>
            <a:ext cx="576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Reflexiones</a:t>
            </a: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74" name="Google Shape;4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249" y="4731425"/>
            <a:ext cx="1874849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4" y="4782750"/>
            <a:ext cx="1225112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200" y="10764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/>
          <p:nvPr/>
        </p:nvSpPr>
        <p:spPr>
          <a:xfrm>
            <a:off x="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3"/>
          <p:cNvSpPr txBox="1"/>
          <p:nvPr>
            <p:ph type="title"/>
          </p:nvPr>
        </p:nvSpPr>
        <p:spPr>
          <a:xfrm>
            <a:off x="1698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Reflexiones Finales - Del resultado obtenido</a:t>
            </a:r>
            <a:b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- 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3" name="Google Shape;483;p53"/>
          <p:cNvSpPr txBox="1"/>
          <p:nvPr/>
        </p:nvSpPr>
        <p:spPr>
          <a:xfrm>
            <a:off x="2217650" y="1229900"/>
            <a:ext cx="6661500" cy="3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Validación de las hipótesis</a:t>
            </a:r>
            <a:endParaRPr b="1" sz="16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- Pudimos comprobar que los usuarios se sentían cómodos con el hecho de encontrar en el sitio: distintos </a:t>
            </a:r>
            <a: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canales de atención al cliente y fáciles accesos para denunciar un siniestro.</a:t>
            </a:r>
            <a:b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- Pudimos constatar que a los usuarios les favorece el tener una </a:t>
            </a:r>
            <a: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recomendación de un seguro de viaje</a:t>
            </a: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 versus tener que revisar todo el detalle de cada uno de los productos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- Si bien es importante mostrar experiencias de otros usuarios, para algunos entrevistados es más importante saber con qué agencias 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</p:txBody>
      </p:sp>
      <p:pic>
        <p:nvPicPr>
          <p:cNvPr id="484" name="Google Shape;4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01" y="935400"/>
            <a:ext cx="1346400" cy="1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/>
          <p:nvPr/>
        </p:nvSpPr>
        <p:spPr>
          <a:xfrm>
            <a:off x="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4"/>
          <p:cNvSpPr txBox="1"/>
          <p:nvPr>
            <p:ph type="title"/>
          </p:nvPr>
        </p:nvSpPr>
        <p:spPr>
          <a:xfrm>
            <a:off x="1698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Reflexiones Finales - Del resultado obtenido</a:t>
            </a:r>
            <a:b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- 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91" name="Google Shape;491;p54"/>
          <p:cNvSpPr txBox="1"/>
          <p:nvPr/>
        </p:nvSpPr>
        <p:spPr>
          <a:xfrm>
            <a:off x="2217650" y="1458500"/>
            <a:ext cx="6661500" cy="18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Recomendaciones de cara al diseño final</a:t>
            </a:r>
            <a:endParaRPr b="1" sz="16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Realizar una evaluación heurística al nuevo sitio y contrastar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Definir una paleta de colores adecuada a la marca CHUBB y al tipo de comunicación que el negocio desea. Cuidar relevancia de los elementos más destacados en el wireframe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</p:txBody>
      </p:sp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01" y="935400"/>
            <a:ext cx="1346400" cy="1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/>
          <p:nvPr/>
        </p:nvSpPr>
        <p:spPr>
          <a:xfrm>
            <a:off x="2217650" y="3241899"/>
            <a:ext cx="6661500" cy="18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Recomendaciones a la puesta en marcha</a:t>
            </a:r>
            <a:endParaRPr b="1" sz="16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Medición de la conversión de usuarios para revisar cumplimiento de la meta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Incentivar el registro de los usuarios para obtener el mail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/>
          <p:nvPr/>
        </p:nvSpPr>
        <p:spPr>
          <a:xfrm>
            <a:off x="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5"/>
          <p:cNvSpPr txBox="1"/>
          <p:nvPr>
            <p:ph type="title"/>
          </p:nvPr>
        </p:nvSpPr>
        <p:spPr>
          <a:xfrm>
            <a:off x="1698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Reflexiones Finales - Del proceso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2028900" y="2441550"/>
            <a:ext cx="6661500" cy="18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-"/>
            </a:pPr>
            <a:r>
              <a:rPr b="1" lang="en-GB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El benchmark</a:t>
            </a:r>
            <a:r>
              <a:rPr lang="en-GB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resultó una herramienta muy útil para guiarnos en el proceso, porque identificamos buenas y malas prácticas, lo que facilitó definir las carencias del sitio actual y lo que en otros sitios resultaba engaging para el usuario.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-"/>
            </a:pPr>
            <a:r>
              <a:rPr lang="en-GB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Pudimos experimentar el realizar un </a:t>
            </a:r>
            <a:r>
              <a:rPr lang="en-GB" u="sng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diseño centrado en el usuario</a:t>
            </a:r>
            <a:r>
              <a:rPr lang="en-GB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y darnos cuenta que si bien puede tomar un poco más de tiempo, nos permite tener un mejor </a:t>
            </a:r>
            <a:r>
              <a:rPr i="1" lang="en-GB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feeling</a:t>
            </a:r>
            <a:r>
              <a:rPr lang="en-GB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de lo que los </a:t>
            </a:r>
            <a:r>
              <a:rPr lang="en-GB" u="sng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verdaderos usuarios</a:t>
            </a:r>
            <a:r>
              <a:rPr lang="en-GB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necesitan y descartar en el diseño elementos que podrían ser bloqueantes en la realidad</a:t>
            </a: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endParaRPr/>
          </a:p>
        </p:txBody>
      </p:sp>
      <p:pic>
        <p:nvPicPr>
          <p:cNvPr id="501" name="Google Shape;5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25" y="1142275"/>
            <a:ext cx="1068250" cy="10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20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6"/>
          <p:cNvSpPr/>
          <p:nvPr/>
        </p:nvSpPr>
        <p:spPr>
          <a:xfrm>
            <a:off x="0" y="-47200"/>
            <a:ext cx="9144000" cy="5190600"/>
          </a:xfrm>
          <a:prstGeom prst="rect">
            <a:avLst/>
          </a:prstGeom>
          <a:solidFill>
            <a:srgbClr val="000000">
              <a:alpha val="39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6"/>
          <p:cNvSpPr txBox="1"/>
          <p:nvPr/>
        </p:nvSpPr>
        <p:spPr>
          <a:xfrm>
            <a:off x="0" y="3821975"/>
            <a:ext cx="282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4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Random Team</a:t>
            </a:r>
            <a:endParaRPr sz="240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509" name="Google Shape;509;p56"/>
          <p:cNvSpPr txBox="1"/>
          <p:nvPr/>
        </p:nvSpPr>
        <p:spPr>
          <a:xfrm>
            <a:off x="2158800" y="1347650"/>
            <a:ext cx="4826400" cy="24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Gracias :D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26863" t="0"/>
          <a:stretch/>
        </p:blipFill>
        <p:spPr>
          <a:xfrm>
            <a:off x="5185700" y="1074825"/>
            <a:ext cx="3958200" cy="35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44400" y="776826"/>
            <a:ext cx="46827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Conocer el Contexto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SzPts val="900"/>
              <a:buFont typeface="Comfortaa"/>
              <a:buChar char="●"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Análisis Heurístico y Benchmark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Comfortaa"/>
              <a:buChar char="●"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Entrevista con Stakeholders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Comfortaa"/>
              <a:buChar char="●"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Definición de Perfiles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Comfortaa"/>
              <a:buChar char="●"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Entrevista con usuarios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Comfortaa"/>
              <a:buChar char="●"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Diagramas de Afinidad y Arquetipo de Personas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Rediseño del Producto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SzPts val="900"/>
              <a:buFont typeface="Comfortaa"/>
              <a:buChar char="●"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Hipótesis de usuarios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Comfortaa"/>
              <a:buChar char="●"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User Story Mapping y MVP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Prototipado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SzPts val="900"/>
              <a:buFont typeface="Comfortaa"/>
              <a:buChar char="●"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Arquitectura de Información: card sorting y Mapa Contenidos 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Comfortaa"/>
              <a:buChar char="●"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Sketching, Wireframe, Mockup, Prototipo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Validación del Producto 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1600"/>
              </a:spcBef>
              <a:spcAft>
                <a:spcPts val="0"/>
              </a:spcAft>
              <a:buSzPts val="900"/>
              <a:buFont typeface="Comfortaa"/>
              <a:buChar char="●"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Pruebas de Usabilidad 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Comfortaa"/>
              <a:buChar char="●"/>
            </a:pPr>
            <a:r>
              <a:rPr lang="en-GB" sz="900">
                <a:latin typeface="Comfortaa"/>
                <a:ea typeface="Comfortaa"/>
                <a:cs typeface="Comfortaa"/>
                <a:sym typeface="Comfortaa"/>
              </a:rPr>
              <a:t>Informe de hallazgos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169700" y="84250"/>
            <a:ext cx="526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Metodología más en detalle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CAD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4294967295" type="title"/>
          </p:nvPr>
        </p:nvSpPr>
        <p:spPr>
          <a:xfrm>
            <a:off x="2311050" y="2083924"/>
            <a:ext cx="45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Evaluación Heurística</a:t>
            </a:r>
            <a:endParaRPr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249" y="4731425"/>
            <a:ext cx="1874849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24" y="4782750"/>
            <a:ext cx="1225112" cy="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00" y="864724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4294967295" type="title"/>
          </p:nvPr>
        </p:nvSpPr>
        <p:spPr>
          <a:xfrm>
            <a:off x="50100" y="80049"/>
            <a:ext cx="45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Contexto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169700" y="8050"/>
            <a:ext cx="98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Evaluación Heurística - </a:t>
            </a:r>
            <a:r>
              <a:rPr lang="en-GB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Escala de Cumplimiento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1264831" y="2417200"/>
            <a:ext cx="751500" cy="150300"/>
          </a:xfrm>
          <a:prstGeom prst="rect">
            <a:avLst/>
          </a:prstGeom>
          <a:solidFill>
            <a:srgbClr val="5FCAD0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2000426" y="2417200"/>
            <a:ext cx="751500" cy="150300"/>
          </a:xfrm>
          <a:prstGeom prst="rect">
            <a:avLst/>
          </a:prstGeom>
          <a:solidFill>
            <a:srgbClr val="5FCAD0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2751757" y="2417200"/>
            <a:ext cx="751500" cy="150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1264831" y="2874400"/>
            <a:ext cx="751500" cy="150300"/>
          </a:xfrm>
          <a:prstGeom prst="rect">
            <a:avLst/>
          </a:prstGeom>
          <a:solidFill>
            <a:srgbClr val="5FCAD0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2000426" y="2874400"/>
            <a:ext cx="751500" cy="150300"/>
          </a:xfrm>
          <a:prstGeom prst="rect">
            <a:avLst/>
          </a:prstGeom>
          <a:solidFill>
            <a:srgbClr val="5FCAD0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2751757" y="2874400"/>
            <a:ext cx="751500" cy="150300"/>
          </a:xfrm>
          <a:prstGeom prst="rect">
            <a:avLst/>
          </a:prstGeom>
          <a:solidFill>
            <a:srgbClr val="5FCAD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1264825" y="1502800"/>
            <a:ext cx="735600" cy="150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2000426" y="1502800"/>
            <a:ext cx="751500" cy="150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2751757" y="1502800"/>
            <a:ext cx="751500" cy="150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853775" y="1429450"/>
            <a:ext cx="513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0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853775" y="1886650"/>
            <a:ext cx="513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853775" y="2343850"/>
            <a:ext cx="513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2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853775" y="2801050"/>
            <a:ext cx="513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802887" y="1429450"/>
            <a:ext cx="3763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No  representa esta característica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794600" y="1886650"/>
            <a:ext cx="4324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Cumple lo mínimo con deficiencias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750025" y="2343850"/>
            <a:ext cx="4540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Cumple entregando características estándar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3762703" y="2801050"/>
            <a:ext cx="4107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Se distingue como buena práctica</a:t>
            </a:r>
            <a:endParaRPr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1264831" y="1960000"/>
            <a:ext cx="751500" cy="150300"/>
          </a:xfrm>
          <a:prstGeom prst="rect">
            <a:avLst/>
          </a:prstGeom>
          <a:solidFill>
            <a:srgbClr val="5FCAD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2000426" y="1960000"/>
            <a:ext cx="751500" cy="150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2751757" y="1960000"/>
            <a:ext cx="751500" cy="150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738200" y="3770225"/>
            <a:ext cx="76674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“El óptimo deseado corresponde al máximo de la escala en las 5 características evaluadas; es decir, cuando se distinguen como buena práctica. Usualmente, es recomendable que los evaluadores lleguen a un consenso en la definición de la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escala previo a la evaluación.”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Evaluación Heurística - Resultados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351" y="968076"/>
            <a:ext cx="4035900" cy="40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4139625" y="677150"/>
            <a:ext cx="11955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Generales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589938" y="2046175"/>
            <a:ext cx="11955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Lenguaje y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redacción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5860963" y="4472875"/>
            <a:ext cx="11955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Detalle del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producto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2397063" y="4472875"/>
            <a:ext cx="12954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Experiencia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de compra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1664613" y="1930800"/>
            <a:ext cx="12954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Versión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responsiva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315988" y="3289300"/>
            <a:ext cx="208500" cy="2085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15988" y="3640200"/>
            <a:ext cx="208500" cy="208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546863" y="3234450"/>
            <a:ext cx="899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Actual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Óptimo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7145725" y="1165650"/>
            <a:ext cx="444000" cy="1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7589725" y="1165650"/>
            <a:ext cx="444000" cy="1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7589725" y="1394250"/>
            <a:ext cx="444000" cy="1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6711025" y="937050"/>
            <a:ext cx="444000" cy="1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7145725" y="937050"/>
            <a:ext cx="444000" cy="1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7589725" y="937050"/>
            <a:ext cx="444000" cy="1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-100" y="0"/>
            <a:ext cx="9144000" cy="6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169700" y="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Evaluación Heurística - </a:t>
            </a:r>
            <a:r>
              <a:rPr lang="en-GB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Principales hallazgos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273100" y="2572200"/>
            <a:ext cx="2785500" cy="1052700"/>
          </a:xfrm>
          <a:prstGeom prst="rect">
            <a:avLst/>
          </a:prstGeom>
          <a:solidFill>
            <a:srgbClr val="5FCA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273100" y="3624900"/>
            <a:ext cx="2785500" cy="1052700"/>
          </a:xfrm>
          <a:prstGeom prst="rect">
            <a:avLst/>
          </a:prstGeom>
          <a:solidFill>
            <a:srgbClr val="53B1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273100" y="1519500"/>
            <a:ext cx="2785500" cy="1052700"/>
          </a:xfrm>
          <a:prstGeom prst="rect">
            <a:avLst/>
          </a:prstGeom>
          <a:solidFill>
            <a:srgbClr val="67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479350" y="3761475"/>
            <a:ext cx="2373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La versión </a:t>
            </a:r>
            <a:r>
              <a:rPr b="1" i="1"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mobile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 es responsiva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479350" y="1615200"/>
            <a:ext cx="23730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 hay información suficiente para tomar una decisión</a:t>
            </a:r>
            <a:endParaRPr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79350" y="2770875"/>
            <a:ext cx="2373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La navegación del homepage no es clara</a:t>
            </a:r>
            <a:endParaRPr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0848" y="776297"/>
            <a:ext cx="2372999" cy="42186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64" name="Google Shape;164;p21"/>
          <p:cNvCxnSpPr>
            <a:stCxn id="160" idx="3"/>
          </p:cNvCxnSpPr>
          <p:nvPr/>
        </p:nvCxnSpPr>
        <p:spPr>
          <a:xfrm>
            <a:off x="2852350" y="4130025"/>
            <a:ext cx="3789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65" name="Google Shape;165;p21"/>
          <p:cNvPicPr preferRelativeResize="0"/>
          <p:nvPr/>
        </p:nvPicPr>
        <p:blipFill rotWithShape="1">
          <a:blip r:embed="rId4">
            <a:alphaModFix/>
          </a:blip>
          <a:srcRect b="17960" l="18638" r="19461" t="14821"/>
          <a:stretch/>
        </p:blipFill>
        <p:spPr>
          <a:xfrm>
            <a:off x="3589375" y="1416350"/>
            <a:ext cx="3446890" cy="2105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60000" dist="19050">
              <a:srgbClr val="000000">
                <a:alpha val="31000"/>
              </a:srgbClr>
            </a:outerShdw>
          </a:effectLst>
        </p:spPr>
      </p:pic>
      <p:cxnSp>
        <p:nvCxnSpPr>
          <p:cNvPr id="166" name="Google Shape;166;p21"/>
          <p:cNvCxnSpPr>
            <a:stCxn id="162" idx="3"/>
          </p:cNvCxnSpPr>
          <p:nvPr/>
        </p:nvCxnSpPr>
        <p:spPr>
          <a:xfrm flipH="1" rot="10800000">
            <a:off x="2852350" y="2869725"/>
            <a:ext cx="1869900" cy="269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67" name="Google Shape;167;p21"/>
          <p:cNvCxnSpPr>
            <a:stCxn id="161" idx="3"/>
          </p:cNvCxnSpPr>
          <p:nvPr/>
        </p:nvCxnSpPr>
        <p:spPr>
          <a:xfrm flipH="1" rot="10800000">
            <a:off x="2852350" y="1630650"/>
            <a:ext cx="2012400" cy="415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